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3" r:id="rId11"/>
    <p:sldId id="264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6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>
      <p:cViewPr varScale="1">
        <p:scale>
          <a:sx n="102" d="100"/>
          <a:sy n="102" d="100"/>
        </p:scale>
        <p:origin x="-18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BD891-5543-4B57-98C8-1E97EBDE32D5}" type="datetimeFigureOut">
              <a:rPr lang="en-US" smtClean="0"/>
              <a:t>11/11/2014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64B13-F637-48F7-A6A9-3E448B13556F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051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>
              <a:spcAft>
                <a:spcPts val="1200"/>
              </a:spcAft>
            </a:pPr>
            <a:r>
              <a:rPr lang="ru-RU" sz="1200" dirty="0" smtClean="0">
                <a:solidFill>
                  <a:prstClr val="white"/>
                </a:solidFill>
                <a:latin typeface="Book Antiqua" pitchFamily="18" charset="0"/>
                <a:cs typeface="Arial" pitchFamily="34" charset="0"/>
              </a:rPr>
              <a:t>«Путь к свободе через красоту»: </a:t>
            </a:r>
          </a:p>
          <a:p>
            <a:pPr algn="ctr">
              <a:spcAft>
                <a:spcPts val="1200"/>
              </a:spcAft>
            </a:pPr>
            <a:r>
              <a:rPr lang="ru-RU" sz="1200" dirty="0" smtClean="0">
                <a:solidFill>
                  <a:prstClr val="white"/>
                </a:solidFill>
                <a:latin typeface="Book Antiqua" pitchFamily="18" charset="0"/>
                <a:cs typeface="Arial" pitchFamily="34" charset="0"/>
              </a:rPr>
              <a:t>философия и эстетика романтизма</a:t>
            </a:r>
            <a:endParaRPr lang="en-US" sz="1200" dirty="0" smtClean="0">
              <a:solidFill>
                <a:prstClr val="white"/>
              </a:solidFill>
              <a:latin typeface="Book Antiqua" pitchFamily="18" charset="0"/>
              <a:cs typeface="Arial" pitchFamily="34" charset="0"/>
            </a:endParaRP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НЕОГОТИКА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Яркая и блистательная эпоха романтической живописи романтизма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«Я совсем не люблю рассудочной живописи. Теперь я вижу, что необходимо, чтобы мой беспокойный дух метался, переделывал, испробовал сотню приёмов, прежде чем прийти к окончательному решению».</a:t>
            </a:r>
          </a:p>
          <a:p>
            <a:pPr>
              <a:spcAft>
                <a:spcPts val="1200"/>
              </a:spcAft>
            </a:pPr>
            <a:r>
              <a:rPr lang="ru-RU" sz="1100" dirty="0" smtClean="0">
                <a:latin typeface="Book Antiqua" pitchFamily="18" charset="0"/>
                <a:cs typeface="Arial" pitchFamily="34" charset="0"/>
              </a:rPr>
              <a:t>                                    </a:t>
            </a:r>
            <a:r>
              <a:rPr lang="ru-RU" sz="1100" dirty="0" err="1" smtClean="0">
                <a:latin typeface="Book Antiqua" pitchFamily="18" charset="0"/>
                <a:cs typeface="Arial" pitchFamily="34" charset="0"/>
              </a:rPr>
              <a:t>Эжен</a:t>
            </a:r>
            <a:r>
              <a:rPr lang="ru-RU" sz="1100" dirty="0" smtClean="0">
                <a:latin typeface="Book Antiqua" pitchFamily="18" charset="0"/>
                <a:cs typeface="Arial" pitchFamily="34" charset="0"/>
              </a:rPr>
              <a:t> Делакруа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Герой романтической эпохи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В борьбе со стихией: 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пейзажная живопись романтизма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Значение романтизма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Отражение всей сложности переходной исторической эпохи от классицизма к реализму.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Провозглашение ценности отдельной человеческой личности и полной свободы художественного творчества от сковывающих его норм и правил.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Феноменальность романтизма в том, что он трансформировался в другие стилевые </a:t>
            </a:r>
            <a:r>
              <a:rPr lang="ru-RU" sz="1200" dirty="0" err="1" smtClean="0">
                <a:latin typeface="Book Antiqua" pitchFamily="18" charset="0"/>
                <a:cs typeface="Arial" pitchFamily="34" charset="0"/>
              </a:rPr>
              <a:t>течения:неоромантическая</a:t>
            </a: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 музыка </a:t>
            </a:r>
            <a:r>
              <a:rPr lang="ru-RU" sz="1200" dirty="0" err="1" smtClean="0">
                <a:latin typeface="Book Antiqua" pitchFamily="18" charset="0"/>
                <a:cs typeface="Arial" pitchFamily="34" charset="0"/>
              </a:rPr>
              <a:t>Р.Вагнера</a:t>
            </a:r>
            <a:r>
              <a:rPr lang="ru-RU" sz="1200" smtClean="0">
                <a:latin typeface="Book Antiqua" pitchFamily="18" charset="0"/>
                <a:cs typeface="Arial" pitchFamily="34" charset="0"/>
              </a:rPr>
              <a:t>, живопись прерафаэлитов, связь с символистами конца XIX века, своеобразное воплощение в искусстве модерна.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История происхождения термина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err="1" smtClean="0">
                <a:latin typeface="Book Antiqua" pitchFamily="18" charset="0"/>
                <a:cs typeface="Arial" pitchFamily="34" charset="0"/>
              </a:rPr>
              <a:t>Romanus</a:t>
            </a: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 – римский, т.е. возникший на основе римской культуры или тесно с ней связанный.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Соотнесение с жанром романа, где обычно описывались возвышенные чувства героев.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В Средние века –написание произведения на одном из новых языков романской группы./Соотнесение с романским стилем архитектуры/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В XVIII в благодаря немецким писателям становится названием новой литературной школы, пришедшей на смену сентиментализму и классицизму.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«Путь к свободе через красоту»: философия и эстетика романтизма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r>
              <a:rPr lang="ru-RU" b="1" dirty="0" smtClean="0">
                <a:latin typeface="Book Antiqua" pitchFamily="18" charset="0"/>
              </a:rPr>
              <a:t>ВЫЗОВ ИСКУССТВУ </a:t>
            </a:r>
          </a:p>
          <a:p>
            <a:pPr algn="ctr"/>
            <a:r>
              <a:rPr lang="ru-RU" sz="1200" i="1" dirty="0" smtClean="0">
                <a:latin typeface="Book Antiqua" pitchFamily="18" charset="0"/>
              </a:rPr>
              <a:t>« Не существует застывшей жизни, постоянных форм, непререкаемых догматов и вечных истин. Есть жизнь, вечно обновляющаяся, полная движения и контрастов…»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ru-RU" sz="1200" b="1" dirty="0" smtClean="0">
                <a:latin typeface="Book Antiqua" pitchFamily="18" charset="0"/>
                <a:cs typeface="Arial" pitchFamily="34" charset="0"/>
              </a:rPr>
              <a:t>Август Шлегель (1767-1845) </a:t>
            </a:r>
          </a:p>
          <a:p>
            <a:pPr>
              <a:spcAft>
                <a:spcPts val="1200"/>
              </a:spcAft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на смену старому </a:t>
            </a:r>
            <a:r>
              <a:rPr lang="ru-RU" sz="1200" dirty="0" err="1" smtClean="0">
                <a:latin typeface="Book Antiqua" pitchFamily="18" charset="0"/>
                <a:cs typeface="Arial" pitchFamily="34" charset="0"/>
              </a:rPr>
              <a:t>классицистскому</a:t>
            </a: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 искусству должно прийти новое, смело нарушающее прежние законы и принципы. Это искусство позволит художнику запечатлеть свободный порыв свободного духа, неповторимость и исключительность собственного «я», индивидуальное видение картины мира.</a:t>
            </a:r>
          </a:p>
          <a:p>
            <a:pPr algn="ctr">
              <a:spcAft>
                <a:spcPts val="1200"/>
              </a:spcAft>
            </a:pPr>
            <a:r>
              <a:rPr lang="ru-RU" sz="1200" i="1" dirty="0" smtClean="0">
                <a:latin typeface="Book Antiqua" pitchFamily="18" charset="0"/>
                <a:cs typeface="Arial" pitchFamily="34" charset="0"/>
              </a:rPr>
              <a:t>«Романтик живёт не в обыденности, но создаёт свой собственный, выдуманный мир, построенный по собственным законам»</a:t>
            </a:r>
            <a:endParaRPr lang="en-US" sz="1200" i="1" dirty="0" smtClean="0">
              <a:latin typeface="Book Antiqua" pitchFamily="18" charset="0"/>
              <a:cs typeface="Arial" pitchFamily="34" charset="0"/>
            </a:endParaRP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Главные эстетические принципы романтизма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Неприятие реальной жизни, стремление познать непознанное.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Исключительность романтического героя.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Природа как выражение стихийного начала </a:t>
            </a:r>
            <a:r>
              <a:rPr lang="ru-RU" sz="1200" dirty="0" err="1" smtClean="0">
                <a:latin typeface="Book Antiqua" pitchFamily="18" charset="0"/>
                <a:cs typeface="Arial" pitchFamily="34" charset="0"/>
              </a:rPr>
              <a:t>жизни,прообраз</a:t>
            </a: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 Свободы.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Культ прошлого: идеализация Античности и Средневековья, интерес к фольклору.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Экзотика дальних стран.</a:t>
            </a:r>
            <a:endParaRPr lang="en-US" sz="1200" dirty="0" smtClean="0">
              <a:latin typeface="Book Antiqua" pitchFamily="18" charset="0"/>
              <a:cs typeface="Arial" pitchFamily="34" charset="0"/>
            </a:endParaRP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Что жизнь, когда в ней нет очарованья?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Блаженство знать, к нему лететь душой,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Но пропасть зреть меж ним и меж собой;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Желать всяк час и трепетать желанья…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ru-RU" dirty="0" smtClean="0">
                <a:latin typeface="Book Antiqua" pitchFamily="18" charset="0"/>
                <a:cs typeface="Arial" pitchFamily="34" charset="0"/>
              </a:rPr>
              <a:t>Я не в себе живу:</a:t>
            </a:r>
          </a:p>
          <a:p>
            <a:pPr>
              <a:spcAft>
                <a:spcPts val="1200"/>
              </a:spcAft>
            </a:pPr>
            <a:r>
              <a:rPr lang="ru-RU" dirty="0" smtClean="0">
                <a:latin typeface="Book Antiqua" pitchFamily="18" charset="0"/>
                <a:cs typeface="Arial" pitchFamily="34" charset="0"/>
              </a:rPr>
              <a:t> я лишь частица</a:t>
            </a:r>
          </a:p>
          <a:p>
            <a:pPr>
              <a:spcAft>
                <a:spcPts val="1200"/>
              </a:spcAft>
            </a:pPr>
            <a:r>
              <a:rPr lang="ru-RU" dirty="0" smtClean="0">
                <a:latin typeface="Book Antiqua" pitchFamily="18" charset="0"/>
                <a:cs typeface="Arial" pitchFamily="34" charset="0"/>
              </a:rPr>
              <a:t>Того, что вкруг меня;</a:t>
            </a:r>
          </a:p>
          <a:p>
            <a:pPr>
              <a:spcAft>
                <a:spcPts val="1200"/>
              </a:spcAft>
            </a:pPr>
            <a:r>
              <a:rPr lang="ru-RU" dirty="0" smtClean="0">
                <a:latin typeface="Book Antiqua" pitchFamily="18" charset="0"/>
                <a:cs typeface="Arial" pitchFamily="34" charset="0"/>
              </a:rPr>
              <a:t>Меня вершины гор</a:t>
            </a:r>
          </a:p>
          <a:p>
            <a:pPr>
              <a:spcAft>
                <a:spcPts val="1200"/>
              </a:spcAft>
            </a:pPr>
            <a:r>
              <a:rPr lang="ru-RU" dirty="0" smtClean="0">
                <a:latin typeface="Book Antiqua" pitchFamily="18" charset="0"/>
                <a:cs typeface="Arial" pitchFamily="34" charset="0"/>
              </a:rPr>
              <a:t>Волнуют, а </a:t>
            </a:r>
            <a:r>
              <a:rPr lang="ru-RU" dirty="0" err="1" smtClean="0">
                <a:latin typeface="Book Antiqua" pitchFamily="18" charset="0"/>
                <a:cs typeface="Arial" pitchFamily="34" charset="0"/>
              </a:rPr>
              <a:t>столицая</a:t>
            </a:r>
            <a:r>
              <a:rPr lang="ru-RU" dirty="0" smtClean="0">
                <a:latin typeface="Book Antiqua" pitchFamily="18" charset="0"/>
                <a:cs typeface="Arial" pitchFamily="34" charset="0"/>
              </a:rPr>
              <a:t> столица-</a:t>
            </a:r>
          </a:p>
          <a:p>
            <a:pPr>
              <a:spcAft>
                <a:spcPts val="1200"/>
              </a:spcAft>
            </a:pPr>
            <a:r>
              <a:rPr lang="ru-RU" dirty="0" smtClean="0">
                <a:latin typeface="Book Antiqua" pitchFamily="18" charset="0"/>
                <a:cs typeface="Arial" pitchFamily="34" charset="0"/>
              </a:rPr>
              <a:t> мне пытка…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Первое прибежище романтического сердца – любовь героя.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400" b="1" dirty="0" smtClean="0">
                <a:latin typeface="Book Antiqua" pitchFamily="18" charset="0"/>
                <a:cs typeface="Arial" pitchFamily="34" charset="0"/>
              </a:rPr>
              <a:t>Он пел любовь – но был печален глас;</a:t>
            </a:r>
          </a:p>
          <a:p>
            <a:pPr>
              <a:spcAft>
                <a:spcPts val="1200"/>
              </a:spcAft>
            </a:pPr>
            <a:r>
              <a:rPr lang="ru-RU" sz="1400" b="1" dirty="0" smtClean="0">
                <a:latin typeface="Book Antiqua" pitchFamily="18" charset="0"/>
                <a:cs typeface="Arial" pitchFamily="34" charset="0"/>
              </a:rPr>
              <a:t>Увы! Он знал любви одну лишь муку.</a:t>
            </a:r>
          </a:p>
          <a:p>
            <a:pPr>
              <a:spcAft>
                <a:spcPts val="1200"/>
              </a:spcAft>
            </a:pPr>
            <a:endParaRPr lang="ru-RU" sz="1200" dirty="0" smtClean="0">
              <a:latin typeface="Book Antiqua" pitchFamily="18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Виктор Гюго «Собор Парижской Богоматери»</a:t>
            </a:r>
          </a:p>
          <a:p>
            <a:pPr>
              <a:spcAft>
                <a:spcPts val="1200"/>
              </a:spcAft>
            </a:pPr>
            <a:r>
              <a:rPr lang="ru-RU" sz="1200" dirty="0" err="1" smtClean="0">
                <a:latin typeface="Book Antiqua" pitchFamily="18" charset="0"/>
                <a:cs typeface="Arial" pitchFamily="34" charset="0"/>
              </a:rPr>
              <a:t>И.Гете</a:t>
            </a: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 «Страдания юного Вертера»</a:t>
            </a:r>
          </a:p>
          <a:p>
            <a:endParaRPr lang="en-US" sz="12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... Здесь ничего не ранит взор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Среди природы. Лишь один позор: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Колечком быть в её цепи телесной,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Одной из тварей,- а душа в простор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Стремится: в горы, к звёздам, в свод небесный,</a:t>
            </a:r>
            <a:b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В ревущий океан, чтоб слиться с ними тесно…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Идеализация прошлого</a:t>
            </a:r>
            <a:endParaRPr lang="en-US" sz="1200" b="1" dirty="0" smtClean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Стараясь заглушить последние страданья,</a:t>
            </a:r>
          </a:p>
          <a:p>
            <a:pPr>
              <a:spcAft>
                <a:spcPts val="1200"/>
              </a:spcAft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Ты жадно слушаешь и песни старины,</a:t>
            </a:r>
          </a:p>
          <a:p>
            <a:pPr>
              <a:spcAft>
                <a:spcPts val="1200"/>
              </a:spcAft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И рыцарских времён волшебные преданья-</a:t>
            </a:r>
          </a:p>
          <a:p>
            <a:pPr>
              <a:spcAft>
                <a:spcPts val="1200"/>
              </a:spcAft>
            </a:pPr>
            <a:r>
              <a:rPr lang="ru-RU" sz="1200" dirty="0" smtClean="0">
                <a:latin typeface="Book Antiqua" pitchFamily="18" charset="0"/>
                <a:cs typeface="Arial" pitchFamily="34" charset="0"/>
              </a:rPr>
              <a:t>Насмешливых льстецов несбыточные сны.</a:t>
            </a:r>
          </a:p>
          <a:p>
            <a:endParaRPr lang="en-US" sz="1200" dirty="0" smtClean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A15C-2D21-4EB4-B5A5-177BEBDAD65E}" type="datetime1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‹№›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48664-161A-476B-A144-9250F4698982}" type="datetime1">
              <a:rPr lang="en-US" smtClean="0"/>
              <a:t>11/11/2014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669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1512125"/>
            <a:ext cx="8686800" cy="28956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3" name="Picture 22" descr="2691115301_f3b8699d5a_b.jpg"/>
          <p:cNvPicPr>
            <a:picLocks noChangeAspect="1"/>
          </p:cNvPicPr>
          <p:nvPr/>
        </p:nvPicPr>
        <p:blipFill>
          <a:blip r:embed="rId3" cstate="print">
            <a:lum bright="5000" contrast="5000"/>
          </a:blip>
          <a:srcRect/>
          <a:stretch>
            <a:fillRect/>
          </a:stretch>
        </p:blipFill>
        <p:spPr>
          <a:xfrm>
            <a:off x="914400" y="0"/>
            <a:ext cx="2390503" cy="4648200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sp>
        <p:nvSpPr>
          <p:cNvPr id="25" name="TextBox 24"/>
          <p:cNvSpPr txBox="1"/>
          <p:nvPr/>
        </p:nvSpPr>
        <p:spPr>
          <a:xfrm>
            <a:off x="3563888" y="1844824"/>
            <a:ext cx="4896544" cy="2369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3600" dirty="0" smtClean="0">
                <a:solidFill>
                  <a:prstClr val="white"/>
                </a:solidFill>
                <a:latin typeface="Book Antiqua" pitchFamily="18" charset="0"/>
                <a:cs typeface="Arial" pitchFamily="34" charset="0"/>
              </a:rPr>
              <a:t>«Путь к свободе через красоту»: </a:t>
            </a:r>
          </a:p>
          <a:p>
            <a:pPr algn="ctr">
              <a:spcAft>
                <a:spcPts val="1200"/>
              </a:spcAft>
            </a:pPr>
            <a:r>
              <a:rPr lang="ru-RU" sz="3600" dirty="0" smtClean="0">
                <a:solidFill>
                  <a:prstClr val="white"/>
                </a:solidFill>
                <a:latin typeface="Book Antiqua" pitchFamily="18" charset="0"/>
                <a:cs typeface="Arial" pitchFamily="34" charset="0"/>
              </a:rPr>
              <a:t>философия и эстетика романтизма</a:t>
            </a:r>
            <a:endParaRPr lang="en-US" sz="3600" dirty="0">
              <a:solidFill>
                <a:prstClr val="white"/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64" r="21708"/>
          <a:stretch/>
        </p:blipFill>
        <p:spPr>
          <a:xfrm>
            <a:off x="914400" y="0"/>
            <a:ext cx="2386584" cy="4725144"/>
          </a:xfrm>
          <a:prstGeom prst="rect">
            <a:avLst/>
          </a:prstGeo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7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692696"/>
            <a:ext cx="8686800" cy="16004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7544" y="1200526"/>
            <a:ext cx="4191000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НЕОГОТИКА</a:t>
            </a:r>
            <a:endParaRPr lang="en-US" sz="38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72"/>
          <a:stretch/>
        </p:blipFill>
        <p:spPr bwMode="auto">
          <a:xfrm>
            <a:off x="971600" y="1632105"/>
            <a:ext cx="6797823" cy="526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20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4267200" y="1200527"/>
            <a:ext cx="4191000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800" b="1" dirty="0">
                <a:solidFill>
                  <a:schemeClr val="bg1"/>
                </a:solidFill>
                <a:cs typeface="Arial" pitchFamily="34" charset="0"/>
              </a:rPr>
              <a:t>Образец </a:t>
            </a:r>
            <a:r>
              <a:rPr lang="ru-RU" sz="3800" b="1" dirty="0" err="1" smtClean="0">
                <a:solidFill>
                  <a:schemeClr val="bg1"/>
                </a:solidFill>
                <a:cs typeface="Arial" pitchFamily="34" charset="0"/>
              </a:rPr>
              <a:t>заголова</a:t>
            </a:r>
            <a:endParaRPr lang="en-US" sz="38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260648"/>
            <a:ext cx="4164411" cy="6391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529" y="692696"/>
            <a:ext cx="4859337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34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756293"/>
            <a:ext cx="8686800" cy="16004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496" y="694738"/>
            <a:ext cx="8208912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Яркая и блистательная эпоха романтической живописи романтизма</a:t>
            </a:r>
            <a:endParaRPr lang="en-US" sz="36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61105" y="2780928"/>
            <a:ext cx="5544616" cy="3539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«Я совсем не люблю рассудочной живописи. Теперь я вижу, что необходимо, чтобы мой беспокойный дух метался, переделывал, испробовал сотню приёмов, прежде чем прийти к окончательному решению».</a:t>
            </a:r>
          </a:p>
          <a:p>
            <a:pPr>
              <a:spcAft>
                <a:spcPts val="1200"/>
              </a:spcAft>
            </a:pPr>
            <a:r>
              <a:rPr lang="ru-RU" sz="2400" dirty="0">
                <a:latin typeface="Book Antiqua" pitchFamily="18" charset="0"/>
                <a:cs typeface="Arial" pitchFamily="34" charset="0"/>
              </a:rPr>
              <a:t>                                    </a:t>
            </a:r>
            <a:r>
              <a:rPr lang="ru-RU" sz="2400" dirty="0" err="1">
                <a:latin typeface="Book Antiqua" pitchFamily="18" charset="0"/>
                <a:cs typeface="Arial" pitchFamily="34" charset="0"/>
              </a:rPr>
              <a:t>Эжен</a:t>
            </a:r>
            <a:r>
              <a:rPr lang="ru-RU" sz="2400" dirty="0">
                <a:latin typeface="Book Antiqua" pitchFamily="18" charset="0"/>
                <a:cs typeface="Arial" pitchFamily="34" charset="0"/>
              </a:rPr>
              <a:t> Делакруа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2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6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692696"/>
            <a:ext cx="3856112" cy="16004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615752"/>
            <a:ext cx="4191000" cy="1754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Герой романтической эпохи</a:t>
            </a:r>
            <a:endParaRPr lang="en-US" sz="38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4" r="17413" b="15674"/>
          <a:stretch/>
        </p:blipFill>
        <p:spPr bwMode="auto">
          <a:xfrm>
            <a:off x="4021212" y="260648"/>
            <a:ext cx="4846838" cy="580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79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1588"/>
            <a:ext cx="50784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9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1588"/>
            <a:ext cx="6102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4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1588"/>
            <a:ext cx="6121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92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692696"/>
            <a:ext cx="8686800" cy="16004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8527" y="908139"/>
            <a:ext cx="8278688" cy="1169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В борьбе со стихией: </a:t>
            </a:r>
            <a:b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пейзажная живопись романтизма</a:t>
            </a:r>
            <a:endParaRPr lang="en-US" sz="38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074" y="2564904"/>
            <a:ext cx="5816252" cy="390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18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68285"/>
            <a:ext cx="640446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7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404664"/>
            <a:ext cx="8686800" cy="64865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436602"/>
            <a:ext cx="8096200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Значение романтизма</a:t>
            </a:r>
            <a:endParaRPr lang="en-US" sz="38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340768"/>
            <a:ext cx="9180512" cy="5047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Отражение всей сложности переходной исторической эпохи от классицизма к реализму.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Провозглашение ценности отдельной человеческой личности и полной свободы художественного творчества от сковывающих его норм и правил.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Феноменальность романтизма в том, что он трансформировался в другие стилевые </a:t>
            </a:r>
            <a:r>
              <a:rPr lang="ru-RU" sz="2800" dirty="0" err="1">
                <a:latin typeface="Book Antiqua" pitchFamily="18" charset="0"/>
                <a:cs typeface="Arial" pitchFamily="34" charset="0"/>
              </a:rPr>
              <a:t>течения:неоромантическая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 музыка </a:t>
            </a:r>
            <a:r>
              <a:rPr lang="ru-RU" sz="2800" dirty="0" err="1">
                <a:latin typeface="Book Antiqua" pitchFamily="18" charset="0"/>
                <a:cs typeface="Arial" pitchFamily="34" charset="0"/>
              </a:rPr>
              <a:t>Р.Вагнера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, живопись прерафаэлитов, связь с символистами конца XIX века, своеобразное воплощение в искусстве модерна.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7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75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7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7404" y="642236"/>
            <a:ext cx="8686800" cy="49122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64580" y="548680"/>
            <a:ext cx="8686800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История происхождения термина</a:t>
            </a:r>
            <a:endParaRPr lang="en-US" sz="38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5561" y="1225689"/>
            <a:ext cx="9008439" cy="56323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Romanus – римский, т.е. возникший на основе римской культуры или тесно с ней связанный.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Соотнесение с жанром романа, где обычно описывались возвышенные чувства героев.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В Средние века –написание произведения на одном из новых языков романской группы./Соотнесение с романским стилем архитектуры/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В XVIII в благодаря немецким писателям становится названием новой литературной школы, пришедшей на смену сентиментализму и классицизму.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72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325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775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1000472"/>
            <a:ext cx="8686800" cy="98488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1000472"/>
            <a:ext cx="8458200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«Путь к свободе через красоту</a:t>
            </a:r>
            <a:r>
              <a:rPr lang="ru-RU" sz="3200" b="1" dirty="0" smtClean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»: философия </a:t>
            </a:r>
            <a:r>
              <a:rPr lang="ru-RU" sz="32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и эстетика романтизма</a:t>
            </a:r>
            <a:endParaRPr lang="en-US" sz="32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1520" y="2420888"/>
            <a:ext cx="8712968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2800" dirty="0" err="1">
                <a:latin typeface="Book Antiqua" pitchFamily="18" charset="0"/>
                <a:cs typeface="Arial" pitchFamily="34" charset="0"/>
              </a:rPr>
              <a:t>И.Кант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  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              </a:t>
            </a:r>
            <a:r>
              <a:rPr lang="ru-RU" sz="2800" dirty="0" err="1" smtClean="0">
                <a:latin typeface="Book Antiqua" pitchFamily="18" charset="0"/>
                <a:cs typeface="Arial" pitchFamily="34" charset="0"/>
              </a:rPr>
              <a:t>Ф.Шеллинг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                    </a:t>
            </a:r>
            <a:r>
              <a:rPr lang="ru-RU" sz="2800" dirty="0" err="1" smtClean="0">
                <a:latin typeface="Book Antiqua" pitchFamily="18" charset="0"/>
                <a:cs typeface="Arial" pitchFamily="34" charset="0"/>
              </a:rPr>
              <a:t>Г.Гегель</a:t>
            </a:r>
            <a:endParaRPr lang="ru-RU" sz="2800" dirty="0" smtClean="0">
              <a:latin typeface="Book Antiqua" pitchFamily="18" charset="0"/>
              <a:cs typeface="Arial" pitchFamily="34" charset="0"/>
            </a:endParaRPr>
          </a:p>
          <a:p>
            <a:pPr algn="ctr">
              <a:spcAft>
                <a:spcPts val="1200"/>
              </a:spcAft>
            </a:pPr>
            <a:endParaRPr lang="ru-RU" sz="2800" dirty="0">
              <a:latin typeface="Book Antiqua" pitchFamily="18" charset="0"/>
              <a:cs typeface="Arial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  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Мир, природа и человек - 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вечное 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движение творческого духа.</a:t>
            </a:r>
            <a:endParaRPr lang="en-US" sz="2800" dirty="0"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4229100" y="2924944"/>
            <a:ext cx="378904" cy="720080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7544" y="4725144"/>
            <a:ext cx="82809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Book Antiqua" pitchFamily="18" charset="0"/>
              </a:rPr>
              <a:t>ВЫЗОВ ИСКУССТВУ </a:t>
            </a:r>
            <a:endParaRPr lang="ru-RU" b="1" dirty="0" smtClean="0">
              <a:latin typeface="Book Antiqua" pitchFamily="18" charset="0"/>
            </a:endParaRPr>
          </a:p>
          <a:p>
            <a:pPr algn="ctr"/>
            <a:r>
              <a:rPr lang="ru-RU" sz="2800" i="1" dirty="0" smtClean="0">
                <a:latin typeface="Book Antiqua" pitchFamily="18" charset="0"/>
              </a:rPr>
              <a:t>« </a:t>
            </a:r>
            <a:r>
              <a:rPr lang="ru-RU" sz="2800" i="1" dirty="0">
                <a:latin typeface="Book Antiqua" pitchFamily="18" charset="0"/>
              </a:rPr>
              <a:t>Не существует застывшей жизни, постоянных форм, непререкаемых догматов и вечных истин. Есть жизнь, вечно обновляющаяся, полная движения и контрастов…»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7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17388" y="764704"/>
            <a:ext cx="8686800" cy="58477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67200" y="765594"/>
            <a:ext cx="4191000" cy="5847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ВЫЗОВ ПРИНЯТ</a:t>
            </a:r>
            <a:endParaRPr lang="en-US" sz="38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7503" y="1556792"/>
            <a:ext cx="8814569" cy="5047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b="1" dirty="0">
                <a:latin typeface="Book Antiqua" pitchFamily="18" charset="0"/>
                <a:cs typeface="Arial" pitchFamily="34" charset="0"/>
              </a:rPr>
              <a:t>Август Шлегель (</a:t>
            </a:r>
            <a:r>
              <a:rPr lang="ru-RU" sz="2800" b="1" dirty="0" smtClean="0">
                <a:latin typeface="Book Antiqua" pitchFamily="18" charset="0"/>
                <a:cs typeface="Arial" pitchFamily="34" charset="0"/>
              </a:rPr>
              <a:t>1767-1845) </a:t>
            </a:r>
          </a:p>
          <a:p>
            <a:pPr>
              <a:spcAft>
                <a:spcPts val="1200"/>
              </a:spcAft>
            </a:pP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на 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смену 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старому </a:t>
            </a:r>
            <a:r>
              <a:rPr lang="ru-RU" sz="2800" dirty="0" err="1">
                <a:latin typeface="Book Antiqua" pitchFamily="18" charset="0"/>
                <a:cs typeface="Arial" pitchFamily="34" charset="0"/>
              </a:rPr>
              <a:t>классицистскому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 искусству должно прийти новое, смело нарушающее прежние законы и принципы. Это искусство позволит художнику запечатлеть свободный порыв свободного духа, неповторимость и исключительность собственного «я», индивидуальное видение картины мира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.</a:t>
            </a:r>
          </a:p>
          <a:p>
            <a:pPr algn="ctr">
              <a:spcAft>
                <a:spcPts val="1200"/>
              </a:spcAft>
            </a:pPr>
            <a:r>
              <a:rPr lang="ru-RU" sz="2800" i="1" dirty="0" smtClean="0">
                <a:latin typeface="Book Antiqua" pitchFamily="18" charset="0"/>
                <a:cs typeface="Arial" pitchFamily="34" charset="0"/>
              </a:rPr>
              <a:t>«</a:t>
            </a:r>
            <a:r>
              <a:rPr lang="ru-RU" sz="2800" i="1" dirty="0">
                <a:latin typeface="Book Antiqua" pitchFamily="18" charset="0"/>
                <a:cs typeface="Arial" pitchFamily="34" charset="0"/>
              </a:rPr>
              <a:t>Романтик живёт не в обыденности, но создаёт свой собственный, выдуманный мир, построенный по собственным законам»</a:t>
            </a:r>
            <a:endParaRPr lang="en-US" sz="2800" i="1" dirty="0"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44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75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625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995" y="332656"/>
            <a:ext cx="8686800" cy="116955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08432" y="330171"/>
            <a:ext cx="6054824" cy="1169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Главные эстетические принципы романтизма</a:t>
            </a:r>
            <a:endParaRPr lang="en-US" sz="38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628800"/>
            <a:ext cx="9161388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Неприятие реальной жизни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, стремление 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познать непознанное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Исключительность 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романтического героя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Природа 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как выражение стихийного начала </a:t>
            </a:r>
            <a:r>
              <a:rPr lang="ru-RU" sz="2800" dirty="0" err="1">
                <a:latin typeface="Book Antiqua" pitchFamily="18" charset="0"/>
                <a:cs typeface="Arial" pitchFamily="34" charset="0"/>
              </a:rPr>
              <a:t>жизни,прообраз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 Свободы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Культ 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прошлого: идеализация Античности и Средневековья, интерес к фольклору</a:t>
            </a: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.</a:t>
            </a:r>
          </a:p>
          <a:p>
            <a:pPr marL="457200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800" dirty="0" smtClean="0">
                <a:latin typeface="Book Antiqua" pitchFamily="18" charset="0"/>
                <a:cs typeface="Arial" pitchFamily="34" charset="0"/>
              </a:rPr>
              <a:t>Экзотика </a:t>
            </a:r>
            <a:r>
              <a:rPr lang="ru-RU" sz="2800" dirty="0">
                <a:latin typeface="Book Antiqua" pitchFamily="18" charset="0"/>
                <a:cs typeface="Arial" pitchFamily="34" charset="0"/>
              </a:rPr>
              <a:t>дальних стран.</a:t>
            </a:r>
            <a:endParaRPr lang="en-US" sz="2800" dirty="0"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28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75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1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22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1"/>
            <a:ext cx="9144000" cy="246221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496" y="-1"/>
            <a:ext cx="4191000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Что жизнь, когда в ней нет очарованья?</a:t>
            </a:r>
            <a:b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Блаженство знать, к нему лететь душой,</a:t>
            </a:r>
            <a:b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Но пропасть зреть меж ним и меж собой;</a:t>
            </a:r>
            <a:b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Желать всяк час и трепетать желанья…</a:t>
            </a:r>
            <a:endParaRPr lang="en-US" sz="20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05400" y="-1"/>
            <a:ext cx="4038600" cy="2431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>
                <a:latin typeface="Book Antiqua" pitchFamily="18" charset="0"/>
                <a:cs typeface="Arial" pitchFamily="34" charset="0"/>
              </a:rPr>
              <a:t>Я не в себе живу:</a:t>
            </a:r>
          </a:p>
          <a:p>
            <a:pPr>
              <a:spcAft>
                <a:spcPts val="1200"/>
              </a:spcAft>
            </a:pPr>
            <a:r>
              <a:rPr lang="ru-RU" dirty="0">
                <a:latin typeface="Book Antiqua" pitchFamily="18" charset="0"/>
                <a:cs typeface="Arial" pitchFamily="34" charset="0"/>
              </a:rPr>
              <a:t> я лишь частица</a:t>
            </a:r>
          </a:p>
          <a:p>
            <a:pPr>
              <a:spcAft>
                <a:spcPts val="1200"/>
              </a:spcAft>
            </a:pPr>
            <a:r>
              <a:rPr lang="ru-RU" dirty="0">
                <a:latin typeface="Book Antiqua" pitchFamily="18" charset="0"/>
                <a:cs typeface="Arial" pitchFamily="34" charset="0"/>
              </a:rPr>
              <a:t>Того, что вкруг меня;</a:t>
            </a:r>
          </a:p>
          <a:p>
            <a:pPr>
              <a:spcAft>
                <a:spcPts val="1200"/>
              </a:spcAft>
            </a:pPr>
            <a:r>
              <a:rPr lang="ru-RU" dirty="0">
                <a:latin typeface="Book Antiqua" pitchFamily="18" charset="0"/>
                <a:cs typeface="Arial" pitchFamily="34" charset="0"/>
              </a:rPr>
              <a:t>Меня вершины гор</a:t>
            </a:r>
          </a:p>
          <a:p>
            <a:pPr>
              <a:spcAft>
                <a:spcPts val="1200"/>
              </a:spcAft>
            </a:pPr>
            <a:r>
              <a:rPr lang="ru-RU" dirty="0">
                <a:latin typeface="Book Antiqua" pitchFamily="18" charset="0"/>
                <a:cs typeface="Arial" pitchFamily="34" charset="0"/>
              </a:rPr>
              <a:t>Волнуют, а </a:t>
            </a:r>
            <a:r>
              <a:rPr lang="ru-RU" dirty="0" err="1">
                <a:latin typeface="Book Antiqua" pitchFamily="18" charset="0"/>
                <a:cs typeface="Arial" pitchFamily="34" charset="0"/>
              </a:rPr>
              <a:t>столицая</a:t>
            </a:r>
            <a:r>
              <a:rPr lang="ru-RU" dirty="0">
                <a:latin typeface="Book Antiqua" pitchFamily="18" charset="0"/>
                <a:cs typeface="Arial" pitchFamily="34" charset="0"/>
              </a:rPr>
              <a:t> столица-</a:t>
            </a:r>
          </a:p>
          <a:p>
            <a:pPr>
              <a:spcAft>
                <a:spcPts val="1200"/>
              </a:spcAft>
            </a:pPr>
            <a:r>
              <a:rPr lang="ru-RU" dirty="0">
                <a:latin typeface="Book Antiqua" pitchFamily="18" charset="0"/>
                <a:cs typeface="Arial" pitchFamily="34" charset="0"/>
              </a:rPr>
              <a:t> мне пытка…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36912"/>
            <a:ext cx="5773737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45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75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32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42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692696"/>
            <a:ext cx="8686800" cy="16004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-17388" y="836712"/>
            <a:ext cx="845820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Первое прибежище романтического сердца – любовь героя.</a:t>
            </a:r>
            <a:endParaRPr lang="en-US" sz="36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1600" y="2852936"/>
            <a:ext cx="7206952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b="1" dirty="0">
                <a:latin typeface="Book Antiqua" pitchFamily="18" charset="0"/>
                <a:cs typeface="Arial" pitchFamily="34" charset="0"/>
              </a:rPr>
              <a:t>Он пел любовь – но был печален глас;</a:t>
            </a:r>
          </a:p>
          <a:p>
            <a:pPr>
              <a:spcAft>
                <a:spcPts val="1200"/>
              </a:spcAft>
            </a:pPr>
            <a:r>
              <a:rPr lang="ru-RU" sz="2800" b="1" dirty="0">
                <a:latin typeface="Book Antiqua" pitchFamily="18" charset="0"/>
                <a:cs typeface="Arial" pitchFamily="34" charset="0"/>
              </a:rPr>
              <a:t>Увы! Он знал любви одну лишь муку.</a:t>
            </a:r>
          </a:p>
          <a:p>
            <a:pPr>
              <a:spcAft>
                <a:spcPts val="1200"/>
              </a:spcAft>
            </a:pPr>
            <a:endParaRPr lang="ru-RU" sz="2400" dirty="0">
              <a:latin typeface="Book Antiqua" pitchFamily="18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400" dirty="0">
                <a:latin typeface="Book Antiqua" pitchFamily="18" charset="0"/>
                <a:cs typeface="Arial" pitchFamily="34" charset="0"/>
              </a:rPr>
              <a:t>Виктор Гюго «Собор Парижской Богоматери»</a:t>
            </a:r>
          </a:p>
          <a:p>
            <a:pPr>
              <a:spcAft>
                <a:spcPts val="1200"/>
              </a:spcAft>
            </a:pPr>
            <a:r>
              <a:rPr lang="ru-RU" sz="2400" dirty="0" err="1">
                <a:latin typeface="Book Antiqua" pitchFamily="18" charset="0"/>
                <a:cs typeface="Arial" pitchFamily="34" charset="0"/>
              </a:rPr>
              <a:t>И.Гете</a:t>
            </a:r>
            <a:r>
              <a:rPr lang="ru-RU" sz="2400" dirty="0">
                <a:latin typeface="Book Antiqua" pitchFamily="18" charset="0"/>
                <a:cs typeface="Arial" pitchFamily="34" charset="0"/>
              </a:rPr>
              <a:t> «Страдания юного Вертера»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4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375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0"/>
            <a:ext cx="3784104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503" y="1196752"/>
            <a:ext cx="3589543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... Здесь ничего не ранит взор</a:t>
            </a:r>
            <a:b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Среди природы. Лишь один позор:</a:t>
            </a:r>
            <a:b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Колечком быть в её цепи телесной,</a:t>
            </a:r>
            <a:b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Одной из тварей,- а душа в простор</a:t>
            </a:r>
            <a:b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Стремится: в горы, к звёздам, в свод небесный,</a:t>
            </a:r>
            <a:b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В ревущий океан, чтоб слиться с ними тесно…</a:t>
            </a:r>
            <a:endParaRPr lang="en-US" sz="20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04048" y="2585323"/>
            <a:ext cx="4038600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dirty="0">
                <a:cs typeface="Arial" pitchFamily="34" charset="0"/>
              </a:rPr>
              <a:t>Первая строка </a:t>
            </a:r>
            <a:r>
              <a:rPr lang="ru-RU" sz="2800" dirty="0" smtClean="0">
                <a:cs typeface="Arial" pitchFamily="34" charset="0"/>
              </a:rPr>
              <a:t>текста</a:t>
            </a:r>
            <a:endParaRPr lang="en-US" sz="2800" dirty="0" smtClean="0"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cs typeface="Arial" pitchFamily="34" charset="0"/>
              </a:rPr>
              <a:t>Вторая строка текста</a:t>
            </a:r>
            <a:endParaRPr lang="en-US" sz="2800" dirty="0"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2800" dirty="0">
                <a:cs typeface="Arial" pitchFamily="34" charset="0"/>
              </a:rPr>
              <a:t>Третья строка текста</a:t>
            </a:r>
            <a:endParaRPr lang="en-US" sz="2800" dirty="0"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292" y="1089323"/>
            <a:ext cx="5543228" cy="372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45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25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rgbClr val="E8E3D8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-76200" y="692696"/>
            <a:ext cx="8686800" cy="160043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9592" y="908138"/>
            <a:ext cx="4191000" cy="1169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800" b="1" dirty="0">
                <a:solidFill>
                  <a:schemeClr val="bg1"/>
                </a:solidFill>
                <a:latin typeface="Book Antiqua" pitchFamily="18" charset="0"/>
                <a:cs typeface="Arial" pitchFamily="34" charset="0"/>
              </a:rPr>
              <a:t>Идеализация прошлого</a:t>
            </a:r>
            <a:endParaRPr lang="en-US" sz="3800" b="1" dirty="0">
              <a:solidFill>
                <a:schemeClr val="bg1"/>
              </a:solidFill>
              <a:latin typeface="Book Antiqua" pitchFamily="18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5536" y="2420888"/>
            <a:ext cx="4038600" cy="39087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Стараясь заглушить последние страданья,</a:t>
            </a:r>
          </a:p>
          <a:p>
            <a:pPr>
              <a:spcAft>
                <a:spcPts val="1200"/>
              </a:spcAft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Ты жадно слушаешь и песни старины,</a:t>
            </a:r>
          </a:p>
          <a:p>
            <a:pPr>
              <a:spcAft>
                <a:spcPts val="1200"/>
              </a:spcAft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И рыцарских времён волшебные преданья-</a:t>
            </a:r>
          </a:p>
          <a:p>
            <a:pPr>
              <a:spcAft>
                <a:spcPts val="1200"/>
              </a:spcAft>
            </a:pPr>
            <a:r>
              <a:rPr lang="ru-RU" sz="2800" dirty="0">
                <a:latin typeface="Book Antiqua" pitchFamily="18" charset="0"/>
                <a:cs typeface="Arial" pitchFamily="34" charset="0"/>
              </a:rPr>
              <a:t>Насмешливых льстецов несбыточные сны.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6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8353E-6 L -0.86666 3.78353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75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75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9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 build="p"/>
    </p:bldLst>
  </p:timing>
</p:sld>
</file>

<file path=ppt/theme/theme1.xml><?xml version="1.0" encoding="utf-8"?>
<a:theme xmlns:a="http://schemas.openxmlformats.org/drawingml/2006/main" name="TS1018814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7FDC4B5-8F27-46F0-B6A0-FC4F0C8130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TS101881414</Template>
  <TotalTime>0</TotalTime>
  <Words>907</Words>
  <Application>Microsoft Office PowerPoint</Application>
  <PresentationFormat>Екран (4:3)</PresentationFormat>
  <Paragraphs>123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0" baseType="lpstr">
      <vt:lpstr>TS101881414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2013-12-22T05:56:04Z</dcterms:created>
  <dcterms:modified xsi:type="dcterms:W3CDTF">2014-11-11T08:44:00Z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TC018814149991</vt:lpwstr>
  </property>
</Properties>
</file>